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86" r:id="rId4"/>
    <p:sldId id="291" r:id="rId5"/>
    <p:sldId id="293" r:id="rId6"/>
    <p:sldId id="297" r:id="rId7"/>
    <p:sldId id="294" r:id="rId8"/>
    <p:sldId id="295" r:id="rId9"/>
    <p:sldId id="296" r:id="rId10"/>
    <p:sldId id="298" r:id="rId11"/>
    <p:sldId id="299" r:id="rId12"/>
    <p:sldId id="300" r:id="rId13"/>
    <p:sldId id="301" r:id="rId14"/>
    <p:sldId id="302" r:id="rId15"/>
    <p:sldId id="303" r:id="rId16"/>
    <p:sldId id="304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99B6"/>
    <a:srgbClr val="C9E4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33" autoAdjust="0"/>
    <p:restoredTop sz="94660"/>
  </p:normalViewPr>
  <p:slideViewPr>
    <p:cSldViewPr snapToGrid="0">
      <p:cViewPr>
        <p:scale>
          <a:sx n="141" d="100"/>
          <a:sy n="141" d="100"/>
        </p:scale>
        <p:origin x="1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2021. 1. 23.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818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2021. 1. 23.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386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2021. 1. 23.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128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2021. 1. 23.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533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2021. 1. 23.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529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2021. 1. 23.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281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2021. 1. 23.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99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2021. 1. 23.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500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2021. 1. 23.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263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2021. 1. 23.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038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2021. 1. 23.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256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2021. 1. 23.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79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youtube.com/watch?v=W9j2dYmFsHw&amp;feature=youtu.b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718930" y="2409063"/>
            <a:ext cx="1075413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>
                <a:latin typeface="+mn-ea"/>
                <a:cs typeface="HCR Batang" panose="02030504000101010101" pitchFamily="18" charset="-127"/>
              </a:rPr>
              <a:t>Kafka</a:t>
            </a:r>
            <a:r>
              <a:rPr lang="ko-KR" altLang="en-US" sz="4400" dirty="0">
                <a:latin typeface="+mn-ea"/>
                <a:cs typeface="HCR Batang" panose="02030504000101010101" pitchFamily="18" charset="-127"/>
              </a:rPr>
              <a:t> 및 </a:t>
            </a:r>
            <a:r>
              <a:rPr lang="en-US" altLang="ko-KR" sz="4400" dirty="0">
                <a:latin typeface="+mn-ea"/>
                <a:cs typeface="HCR Batang" panose="02030504000101010101" pitchFamily="18" charset="-127"/>
              </a:rPr>
              <a:t>Leaflet</a:t>
            </a:r>
            <a:r>
              <a:rPr lang="ko-KR" altLang="en-US" sz="4400" dirty="0">
                <a:latin typeface="+mn-ea"/>
                <a:cs typeface="HCR Batang" panose="02030504000101010101" pitchFamily="18" charset="-127"/>
              </a:rPr>
              <a:t>을 활용한 실시간 시각화</a:t>
            </a:r>
            <a:endParaRPr lang="en-US" altLang="ko-KR" sz="4400" dirty="0">
              <a:latin typeface="+mn-ea"/>
              <a:cs typeface="HCR Batang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F1C3B6-BAE1-4C87-AC3D-A5B61EE982B9}"/>
              </a:ext>
            </a:extLst>
          </p:cNvPr>
          <p:cNvSpPr txBox="1"/>
          <p:nvPr/>
        </p:nvSpPr>
        <p:spPr>
          <a:xfrm>
            <a:off x="9083782" y="6073181"/>
            <a:ext cx="2753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응용통계학과 신보현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A04BB8-73B8-6840-B26A-A1F28E855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30" y="4565014"/>
            <a:ext cx="3068141" cy="150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49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 11"/>
          <p:cNvSpPr>
            <a:spLocks noEditPoints="1"/>
          </p:cNvSpPr>
          <p:nvPr/>
        </p:nvSpPr>
        <p:spPr bwMode="auto">
          <a:xfrm flipH="1">
            <a:off x="2202290" y="2681352"/>
            <a:ext cx="214826" cy="2637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0" name="양쪽 모서리가 둥근 사각형 79">
            <a:extLst>
              <a:ext uri="{FF2B5EF4-FFF2-40B4-BE49-F238E27FC236}">
                <a16:creationId xmlns:a16="http://schemas.microsoft.com/office/drawing/2014/main" id="{5B9812BE-AABE-2B48-B704-AEB2B5C84E18}"/>
              </a:ext>
            </a:extLst>
          </p:cNvPr>
          <p:cNvSpPr/>
          <p:nvPr/>
        </p:nvSpPr>
        <p:spPr>
          <a:xfrm>
            <a:off x="353293" y="16170"/>
            <a:ext cx="11442700" cy="756138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토픽 정보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053D2D-68C5-4B82-80A5-D88EB07F8C70}"/>
              </a:ext>
            </a:extLst>
          </p:cNvPr>
          <p:cNvSpPr txBox="1"/>
          <p:nvPr/>
        </p:nvSpPr>
        <p:spPr>
          <a:xfrm>
            <a:off x="353293" y="2813225"/>
            <a:ext cx="10068522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토픽 이름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geodata_final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partition: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ReplicationFactor: 1 (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로컬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대이므로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지정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브로커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대의 카프카 클러스터이므로 기본 설정만 사용하기로 함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AAC2FD-C4F4-A94B-9873-569EC9991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4132"/>
            <a:ext cx="12192000" cy="83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98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 11"/>
          <p:cNvSpPr>
            <a:spLocks noEditPoints="1"/>
          </p:cNvSpPr>
          <p:nvPr/>
        </p:nvSpPr>
        <p:spPr bwMode="auto">
          <a:xfrm flipH="1">
            <a:off x="2202290" y="2681352"/>
            <a:ext cx="214826" cy="2637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0" name="양쪽 모서리가 둥근 사각형 79">
            <a:extLst>
              <a:ext uri="{FF2B5EF4-FFF2-40B4-BE49-F238E27FC236}">
                <a16:creationId xmlns:a16="http://schemas.microsoft.com/office/drawing/2014/main" id="{5B9812BE-AABE-2B48-B704-AEB2B5C84E18}"/>
              </a:ext>
            </a:extLst>
          </p:cNvPr>
          <p:cNvSpPr/>
          <p:nvPr/>
        </p:nvSpPr>
        <p:spPr>
          <a:xfrm>
            <a:off x="353293" y="16170"/>
            <a:ext cx="11442700" cy="756138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Producer Application</a:t>
            </a:r>
            <a:endParaRPr lang="ko-KR" altLang="en-US" sz="320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053D2D-68C5-4B82-80A5-D88EB07F8C70}"/>
              </a:ext>
            </a:extLst>
          </p:cNvPr>
          <p:cNvSpPr txBox="1"/>
          <p:nvPr/>
        </p:nvSpPr>
        <p:spPr>
          <a:xfrm>
            <a:off x="1794467" y="3912903"/>
            <a:ext cx="9337359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pykafka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통해 로컬 카프카 서버에 연결함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토픽은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geodata_final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이므로 이를 가져옴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773068-7D34-0E4A-BFB0-B397BB17D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661" y="1553620"/>
            <a:ext cx="7112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45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 11"/>
          <p:cNvSpPr>
            <a:spLocks noEditPoints="1"/>
          </p:cNvSpPr>
          <p:nvPr/>
        </p:nvSpPr>
        <p:spPr bwMode="auto">
          <a:xfrm flipH="1">
            <a:off x="2202290" y="2681352"/>
            <a:ext cx="214826" cy="2637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0" name="양쪽 모서리가 둥근 사각형 79">
            <a:extLst>
              <a:ext uri="{FF2B5EF4-FFF2-40B4-BE49-F238E27FC236}">
                <a16:creationId xmlns:a16="http://schemas.microsoft.com/office/drawing/2014/main" id="{5B9812BE-AABE-2B48-B704-AEB2B5C84E18}"/>
              </a:ext>
            </a:extLst>
          </p:cNvPr>
          <p:cNvSpPr/>
          <p:nvPr/>
        </p:nvSpPr>
        <p:spPr>
          <a:xfrm>
            <a:off x="353293" y="16170"/>
            <a:ext cx="11442700" cy="756138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Producer Application</a:t>
            </a:r>
            <a:endParaRPr lang="ko-KR" altLang="en-US" sz="320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053D2D-68C5-4B82-80A5-D88EB07F8C70}"/>
              </a:ext>
            </a:extLst>
          </p:cNvPr>
          <p:cNvSpPr txBox="1"/>
          <p:nvPr/>
        </p:nvSpPr>
        <p:spPr>
          <a:xfrm>
            <a:off x="7459773" y="2310520"/>
            <a:ext cx="4407549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while loop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통해서 메세지를 무한히 전송함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전송 시에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serialization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해야함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C552184-B837-804B-80AC-230E1AB5C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7" y="1441174"/>
            <a:ext cx="7169049" cy="484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880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 11"/>
          <p:cNvSpPr>
            <a:spLocks noEditPoints="1"/>
          </p:cNvSpPr>
          <p:nvPr/>
        </p:nvSpPr>
        <p:spPr bwMode="auto">
          <a:xfrm flipH="1">
            <a:off x="2202290" y="2681352"/>
            <a:ext cx="214826" cy="2637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0" name="양쪽 모서리가 둥근 사각형 79">
            <a:extLst>
              <a:ext uri="{FF2B5EF4-FFF2-40B4-BE49-F238E27FC236}">
                <a16:creationId xmlns:a16="http://schemas.microsoft.com/office/drawing/2014/main" id="{5B9812BE-AABE-2B48-B704-AEB2B5C84E18}"/>
              </a:ext>
            </a:extLst>
          </p:cNvPr>
          <p:cNvSpPr/>
          <p:nvPr/>
        </p:nvSpPr>
        <p:spPr>
          <a:xfrm>
            <a:off x="353293" y="16170"/>
            <a:ext cx="11442700" cy="756138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Consumer Application</a:t>
            </a:r>
            <a:endParaRPr lang="ko-KR" altLang="en-US" sz="320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053D2D-68C5-4B82-80A5-D88EB07F8C70}"/>
              </a:ext>
            </a:extLst>
          </p:cNvPr>
          <p:cNvSpPr txBox="1"/>
          <p:nvPr/>
        </p:nvSpPr>
        <p:spPr>
          <a:xfrm>
            <a:off x="7459773" y="1475633"/>
            <a:ext cx="4732227" cy="5111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pykafka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get_simple_consumer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메서드를 통해 컨슈머를 호출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메서드는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generator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로서 토픽의 메세지를 메모리로 반환하지 않음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따라서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yield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이용해서 데이터를 반환함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데이터를 받을때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deserialization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함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최종적으로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Flask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Response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이용하여 데이터를 빠르게 처리하도록 설계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87B433-0336-F24C-9CC0-D4AD53601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4" y="2176392"/>
            <a:ext cx="7396779" cy="25052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EBC8CA-0646-B047-8128-38F83FE2705E}"/>
              </a:ext>
            </a:extLst>
          </p:cNvPr>
          <p:cNvSpPr txBox="1"/>
          <p:nvPr/>
        </p:nvSpPr>
        <p:spPr>
          <a:xfrm>
            <a:off x="0" y="6160950"/>
            <a:ext cx="5814391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generator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Response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이용하여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flask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데이터 처리하기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https://flask-docs-kr.readthedocs.io/ko/latest/patterns/streaming.html</a:t>
            </a:r>
          </a:p>
        </p:txBody>
      </p:sp>
    </p:spTree>
    <p:extLst>
      <p:ext uri="{BB962C8B-B14F-4D97-AF65-F5344CB8AC3E}">
        <p14:creationId xmlns:p14="http://schemas.microsoft.com/office/powerpoint/2010/main" val="1431357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 11"/>
          <p:cNvSpPr>
            <a:spLocks noEditPoints="1"/>
          </p:cNvSpPr>
          <p:nvPr/>
        </p:nvSpPr>
        <p:spPr bwMode="auto">
          <a:xfrm flipH="1">
            <a:off x="2202290" y="2681352"/>
            <a:ext cx="214826" cy="2637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65F7AF-9330-41FB-A4CB-CF4785BEA9C3}"/>
              </a:ext>
            </a:extLst>
          </p:cNvPr>
          <p:cNvSpPr txBox="1"/>
          <p:nvPr/>
        </p:nvSpPr>
        <p:spPr>
          <a:xfrm>
            <a:off x="9208110" y="2490823"/>
            <a:ext cx="2420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Chapter 3</a:t>
            </a:r>
            <a:endParaRPr lang="ko-KR" altLang="en-US" sz="32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8055C5-BE35-4677-9595-A19C326DECD7}"/>
              </a:ext>
            </a:extLst>
          </p:cNvPr>
          <p:cNvSpPr txBox="1"/>
          <p:nvPr/>
        </p:nvSpPr>
        <p:spPr>
          <a:xfrm>
            <a:off x="6607796" y="3484527"/>
            <a:ext cx="47252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dirty="0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CC5537B-BCC5-49EE-AB2B-4851FB5DBA24}"/>
              </a:ext>
            </a:extLst>
          </p:cNvPr>
          <p:cNvCxnSpPr/>
          <p:nvPr/>
        </p:nvCxnSpPr>
        <p:spPr>
          <a:xfrm>
            <a:off x="5406526" y="3251443"/>
            <a:ext cx="6051176" cy="0"/>
          </a:xfrm>
          <a:prstGeom prst="line">
            <a:avLst/>
          </a:prstGeom>
          <a:ln w="57150">
            <a:solidFill>
              <a:srgbClr val="4999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75B07B0-51F8-2145-8275-1805AF9E6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152" y="4811198"/>
            <a:ext cx="3068141" cy="150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98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 11"/>
          <p:cNvSpPr>
            <a:spLocks noEditPoints="1"/>
          </p:cNvSpPr>
          <p:nvPr/>
        </p:nvSpPr>
        <p:spPr bwMode="auto">
          <a:xfrm flipH="1">
            <a:off x="2202290" y="2681352"/>
            <a:ext cx="214826" cy="2637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0" name="양쪽 모서리가 둥근 사각형 79">
            <a:extLst>
              <a:ext uri="{FF2B5EF4-FFF2-40B4-BE49-F238E27FC236}">
                <a16:creationId xmlns:a16="http://schemas.microsoft.com/office/drawing/2014/main" id="{5B9812BE-AABE-2B48-B704-AEB2B5C84E18}"/>
              </a:ext>
            </a:extLst>
          </p:cNvPr>
          <p:cNvSpPr/>
          <p:nvPr/>
        </p:nvSpPr>
        <p:spPr>
          <a:xfrm>
            <a:off x="353293" y="16170"/>
            <a:ext cx="11442700" cy="756138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데모 비디오</a:t>
            </a:r>
          </a:p>
        </p:txBody>
      </p:sp>
      <p:pic>
        <p:nvPicPr>
          <p:cNvPr id="2" name="그림 1">
            <a:hlinkClick r:id="rId2"/>
            <a:extLst>
              <a:ext uri="{FF2B5EF4-FFF2-40B4-BE49-F238E27FC236}">
                <a16:creationId xmlns:a16="http://schemas.microsoft.com/office/drawing/2014/main" id="{4A82E0EC-F3DB-554D-830D-22CF241CA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116" y="772308"/>
            <a:ext cx="7689015" cy="54814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EBC8CA-0646-B047-8128-38F83FE2705E}"/>
              </a:ext>
            </a:extLst>
          </p:cNvPr>
          <p:cNvSpPr txBox="1"/>
          <p:nvPr/>
        </p:nvSpPr>
        <p:spPr>
          <a:xfrm>
            <a:off x="670976" y="6253751"/>
            <a:ext cx="10807333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 영상 링크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" altLang="ko-KR" sz="2000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https://www.youtube.com/watch?v=W9j2dYmFsHw&amp;feature=youtu.be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0271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 11"/>
          <p:cNvSpPr>
            <a:spLocks noEditPoints="1"/>
          </p:cNvSpPr>
          <p:nvPr/>
        </p:nvSpPr>
        <p:spPr bwMode="auto">
          <a:xfrm flipH="1">
            <a:off x="2202290" y="2681352"/>
            <a:ext cx="214826" cy="2637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0" name="양쪽 모서리가 둥근 사각형 79">
            <a:extLst>
              <a:ext uri="{FF2B5EF4-FFF2-40B4-BE49-F238E27FC236}">
                <a16:creationId xmlns:a16="http://schemas.microsoft.com/office/drawing/2014/main" id="{5B9812BE-AABE-2B48-B704-AEB2B5C84E18}"/>
              </a:ext>
            </a:extLst>
          </p:cNvPr>
          <p:cNvSpPr/>
          <p:nvPr/>
        </p:nvSpPr>
        <p:spPr>
          <a:xfrm>
            <a:off x="353293" y="16170"/>
            <a:ext cx="11442700" cy="756138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느낀점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053D2D-68C5-4B82-80A5-D88EB07F8C70}"/>
              </a:ext>
            </a:extLst>
          </p:cNvPr>
          <p:cNvSpPr txBox="1"/>
          <p:nvPr/>
        </p:nvSpPr>
        <p:spPr>
          <a:xfrm>
            <a:off x="353293" y="1643395"/>
            <a:ext cx="11096926" cy="4187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데이터를 임의로 생성하여 카프카 브로커에게 전송했지만 미니프로젝트의 처음부터 끝까지 해봤다는 점에서 카프카를 어떻게 사용해야할지 대략적으로 감이 왔음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Application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파이썬보다는 자바로 짜는 것이 더 속도가 좋다고 함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따라서 추후에는 자바로 구축할 계획임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현재는 로컬서버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대로 카프카 및 주키퍼를 구축함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하지만 카프카의 진가는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 이상의 브로커일때 빛을 발한다고 알고 있음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추후 프로젝트에서는 이미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AWS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구축해둔 카프카 클러스터를 이용할 계획임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추푸 프로젝트에서는 데이터를 임의로 생성하는 것이 아니라 크롤링 등 실제 문제를 카프카를 이용하여 해결해볼 예정임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3238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328351" y="418069"/>
            <a:ext cx="2507446" cy="1283410"/>
          </a:xfrm>
          <a:prstGeom prst="roundRect">
            <a:avLst>
              <a:gd name="adj" fmla="val 16817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prstClr val="white"/>
                </a:solidFill>
              </a:rPr>
              <a:t>INDEX</a:t>
            </a:r>
            <a:endParaRPr lang="ko-KR" altLang="en-US" sz="5400" b="1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AFE1B0-1F1E-D74B-B3C9-3FADAA71224B}"/>
              </a:ext>
            </a:extLst>
          </p:cNvPr>
          <p:cNvSpPr txBox="1"/>
          <p:nvPr/>
        </p:nvSpPr>
        <p:spPr>
          <a:xfrm>
            <a:off x="4296622" y="1661842"/>
            <a:ext cx="1729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sz="3600" dirty="0" err="1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</a:t>
            </a:r>
            <a:r>
              <a:rPr kumimoji="1" lang="en-US" altLang="x-none" sz="3600" dirty="0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</a:t>
            </a:r>
            <a:endParaRPr kumimoji="1" lang="x-none" altLang="en-US" sz="3600" dirty="0">
              <a:solidFill>
                <a:srgbClr val="4999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C6BCC9-8037-6546-ADF5-BE134C0E7094}"/>
              </a:ext>
            </a:extLst>
          </p:cNvPr>
          <p:cNvSpPr txBox="1"/>
          <p:nvPr/>
        </p:nvSpPr>
        <p:spPr>
          <a:xfrm>
            <a:off x="5683645" y="1661842"/>
            <a:ext cx="436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dirty="0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및 개요</a:t>
            </a:r>
            <a:endParaRPr kumimoji="1" lang="en-US" altLang="ko-KR" sz="3600" dirty="0">
              <a:solidFill>
                <a:srgbClr val="4999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5C5167-3492-4FE7-8E22-00AC090D4AFB}"/>
              </a:ext>
            </a:extLst>
          </p:cNvPr>
          <p:cNvSpPr txBox="1"/>
          <p:nvPr/>
        </p:nvSpPr>
        <p:spPr>
          <a:xfrm>
            <a:off x="5683645" y="2986174"/>
            <a:ext cx="436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dirty="0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아키텍쳐</a:t>
            </a:r>
            <a:endParaRPr kumimoji="1" lang="en-US" altLang="ko-KR" sz="3600" dirty="0">
              <a:solidFill>
                <a:srgbClr val="4999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52E160-EE46-44BC-B488-ED7147386577}"/>
              </a:ext>
            </a:extLst>
          </p:cNvPr>
          <p:cNvSpPr txBox="1"/>
          <p:nvPr/>
        </p:nvSpPr>
        <p:spPr>
          <a:xfrm>
            <a:off x="5683645" y="4507411"/>
            <a:ext cx="436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dirty="0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kumimoji="1" lang="en-US" altLang="ko-KR" sz="3600" dirty="0">
              <a:solidFill>
                <a:srgbClr val="4999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36EEFB-3028-4B76-AF74-C29314A06C5B}"/>
              </a:ext>
            </a:extLst>
          </p:cNvPr>
          <p:cNvSpPr txBox="1"/>
          <p:nvPr/>
        </p:nvSpPr>
        <p:spPr>
          <a:xfrm>
            <a:off x="4296622" y="2986173"/>
            <a:ext cx="1729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sz="3600" dirty="0" err="1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</a:t>
            </a:r>
            <a:r>
              <a:rPr kumimoji="1" lang="en-US" altLang="x-none" sz="3600" dirty="0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</a:t>
            </a:r>
            <a:endParaRPr kumimoji="1" lang="x-none" altLang="en-US" sz="3600" dirty="0">
              <a:solidFill>
                <a:srgbClr val="4999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5C2AE3-5898-4A94-87C6-26F05464A205}"/>
              </a:ext>
            </a:extLst>
          </p:cNvPr>
          <p:cNvSpPr txBox="1"/>
          <p:nvPr/>
        </p:nvSpPr>
        <p:spPr>
          <a:xfrm>
            <a:off x="4296622" y="4416011"/>
            <a:ext cx="1729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sz="3600" dirty="0" err="1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</a:t>
            </a:r>
            <a:r>
              <a:rPr kumimoji="1" lang="en-US" altLang="x-none" sz="3600" dirty="0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</a:t>
            </a:r>
            <a:endParaRPr kumimoji="1" lang="x-none" altLang="en-US" sz="3600" dirty="0">
              <a:solidFill>
                <a:srgbClr val="4999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8816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 11"/>
          <p:cNvSpPr>
            <a:spLocks noEditPoints="1"/>
          </p:cNvSpPr>
          <p:nvPr/>
        </p:nvSpPr>
        <p:spPr bwMode="auto">
          <a:xfrm flipH="1">
            <a:off x="2202290" y="2681352"/>
            <a:ext cx="214826" cy="2637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65F7AF-9330-41FB-A4CB-CF4785BEA9C3}"/>
              </a:ext>
            </a:extLst>
          </p:cNvPr>
          <p:cNvSpPr txBox="1"/>
          <p:nvPr/>
        </p:nvSpPr>
        <p:spPr>
          <a:xfrm>
            <a:off x="9208110" y="2490823"/>
            <a:ext cx="2420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Chapter 1</a:t>
            </a:r>
            <a:endParaRPr lang="ko-KR" altLang="en-US" sz="32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8055C5-BE35-4677-9595-A19C326DECD7}"/>
              </a:ext>
            </a:extLst>
          </p:cNvPr>
          <p:cNvSpPr txBox="1"/>
          <p:nvPr/>
        </p:nvSpPr>
        <p:spPr>
          <a:xfrm>
            <a:off x="6607796" y="3484527"/>
            <a:ext cx="47252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dirty="0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및 개요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CC5537B-BCC5-49EE-AB2B-4851FB5DBA24}"/>
              </a:ext>
            </a:extLst>
          </p:cNvPr>
          <p:cNvCxnSpPr/>
          <p:nvPr/>
        </p:nvCxnSpPr>
        <p:spPr>
          <a:xfrm>
            <a:off x="5406526" y="3251443"/>
            <a:ext cx="6051176" cy="0"/>
          </a:xfrm>
          <a:prstGeom prst="line">
            <a:avLst/>
          </a:prstGeom>
          <a:ln w="57150">
            <a:solidFill>
              <a:srgbClr val="4999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75B07B0-51F8-2145-8275-1805AF9E6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152" y="4811198"/>
            <a:ext cx="3068141" cy="150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99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 11"/>
          <p:cNvSpPr>
            <a:spLocks noEditPoints="1"/>
          </p:cNvSpPr>
          <p:nvPr/>
        </p:nvSpPr>
        <p:spPr bwMode="auto">
          <a:xfrm flipH="1">
            <a:off x="2202290" y="2681352"/>
            <a:ext cx="214826" cy="2637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0" name="양쪽 모서리가 둥근 사각형 79">
            <a:extLst>
              <a:ext uri="{FF2B5EF4-FFF2-40B4-BE49-F238E27FC236}">
                <a16:creationId xmlns:a16="http://schemas.microsoft.com/office/drawing/2014/main" id="{5B9812BE-AABE-2B48-B704-AEB2B5C84E18}"/>
              </a:ext>
            </a:extLst>
          </p:cNvPr>
          <p:cNvSpPr/>
          <p:nvPr/>
        </p:nvSpPr>
        <p:spPr>
          <a:xfrm>
            <a:off x="353293" y="16170"/>
            <a:ext cx="11442700" cy="756138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</a:t>
            </a:r>
            <a:r>
              <a:rPr lang="en-US" altLang="ko-KR" sz="320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320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6940DD-3E42-49C2-BB6B-C4FAF8E1C529}"/>
              </a:ext>
            </a:extLst>
          </p:cNvPr>
          <p:cNvSpPr txBox="1"/>
          <p:nvPr/>
        </p:nvSpPr>
        <p:spPr>
          <a:xfrm>
            <a:off x="714674" y="1892646"/>
            <a:ext cx="10551203" cy="1474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카프카를 이용해서 실시간 데이터를 생산하고 받아보는 것을 직접 구현해보자</a:t>
            </a:r>
            <a:r>
              <a:rPr lang="en-US" altLang="ko-KR" sz="3200" dirty="0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3200" dirty="0">
              <a:solidFill>
                <a:srgbClr val="4999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053D2D-68C5-4B82-80A5-D88EB07F8C70}"/>
              </a:ext>
            </a:extLst>
          </p:cNvPr>
          <p:cNvSpPr txBox="1"/>
          <p:nvPr/>
        </p:nvSpPr>
        <p:spPr>
          <a:xfrm>
            <a:off x="5069196" y="3998926"/>
            <a:ext cx="2053608" cy="97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4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3984823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 11"/>
          <p:cNvSpPr>
            <a:spLocks noEditPoints="1"/>
          </p:cNvSpPr>
          <p:nvPr/>
        </p:nvSpPr>
        <p:spPr bwMode="auto">
          <a:xfrm flipH="1">
            <a:off x="2202290" y="2681352"/>
            <a:ext cx="214826" cy="2637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0" name="양쪽 모서리가 둥근 사각형 79">
            <a:extLst>
              <a:ext uri="{FF2B5EF4-FFF2-40B4-BE49-F238E27FC236}">
                <a16:creationId xmlns:a16="http://schemas.microsoft.com/office/drawing/2014/main" id="{5B9812BE-AABE-2B48-B704-AEB2B5C84E18}"/>
              </a:ext>
            </a:extLst>
          </p:cNvPr>
          <p:cNvSpPr/>
          <p:nvPr/>
        </p:nvSpPr>
        <p:spPr>
          <a:xfrm>
            <a:off x="353293" y="16170"/>
            <a:ext cx="11442700" cy="756138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</a:t>
            </a:r>
            <a:r>
              <a:rPr lang="en-US" altLang="ko-KR" sz="320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320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6940DD-3E42-49C2-BB6B-C4FAF8E1C529}"/>
              </a:ext>
            </a:extLst>
          </p:cNvPr>
          <p:cNvSpPr txBox="1"/>
          <p:nvPr/>
        </p:nvSpPr>
        <p:spPr>
          <a:xfrm>
            <a:off x="617658" y="1551157"/>
            <a:ext cx="10551203" cy="8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필요한 준비물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053D2D-68C5-4B82-80A5-D88EB07F8C70}"/>
              </a:ext>
            </a:extLst>
          </p:cNvPr>
          <p:cNvSpPr txBox="1"/>
          <p:nvPr/>
        </p:nvSpPr>
        <p:spPr>
          <a:xfrm>
            <a:off x="264820" y="3003161"/>
            <a:ext cx="5269024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카프카 브로커에게 보낼 데이터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카프카 브로커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주키퍼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Producer, Consumer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시각화 도구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CE5A7C20-788A-494D-A330-BB63C1445398}"/>
              </a:ext>
            </a:extLst>
          </p:cNvPr>
          <p:cNvSpPr/>
          <p:nvPr/>
        </p:nvSpPr>
        <p:spPr>
          <a:xfrm>
            <a:off x="5746425" y="3203657"/>
            <a:ext cx="1055077" cy="1418492"/>
          </a:xfrm>
          <a:prstGeom prst="rightArrow">
            <a:avLst/>
          </a:prstGeom>
          <a:noFill/>
          <a:ln w="38100"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2455B8-5075-0641-B15D-546DF708C83C}"/>
              </a:ext>
            </a:extLst>
          </p:cNvPr>
          <p:cNvSpPr txBox="1"/>
          <p:nvPr/>
        </p:nvSpPr>
        <p:spPr>
          <a:xfrm>
            <a:off x="7176968" y="2813225"/>
            <a:ext cx="4859828" cy="279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geojson.io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생성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로컬에서 각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대로 구축</a:t>
            </a: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Producer, Consumer </a:t>
            </a:r>
            <a:b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Python Application</a:t>
            </a: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Leaflet</a:t>
            </a:r>
          </a:p>
        </p:txBody>
      </p:sp>
    </p:spTree>
    <p:extLst>
      <p:ext uri="{BB962C8B-B14F-4D97-AF65-F5344CB8AC3E}">
        <p14:creationId xmlns:p14="http://schemas.microsoft.com/office/powerpoint/2010/main" val="1965974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 11"/>
          <p:cNvSpPr>
            <a:spLocks noEditPoints="1"/>
          </p:cNvSpPr>
          <p:nvPr/>
        </p:nvSpPr>
        <p:spPr bwMode="auto">
          <a:xfrm flipH="1">
            <a:off x="2202290" y="2681352"/>
            <a:ext cx="214826" cy="2637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0" name="양쪽 모서리가 둥근 사각형 79">
            <a:extLst>
              <a:ext uri="{FF2B5EF4-FFF2-40B4-BE49-F238E27FC236}">
                <a16:creationId xmlns:a16="http://schemas.microsoft.com/office/drawing/2014/main" id="{5B9812BE-AABE-2B48-B704-AEB2B5C84E18}"/>
              </a:ext>
            </a:extLst>
          </p:cNvPr>
          <p:cNvSpPr/>
          <p:nvPr/>
        </p:nvSpPr>
        <p:spPr>
          <a:xfrm>
            <a:off x="353293" y="16170"/>
            <a:ext cx="11442700" cy="756138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</a:t>
            </a:r>
            <a:r>
              <a:rPr lang="en-US" altLang="ko-KR" sz="320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320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6940DD-3E42-49C2-BB6B-C4FAF8E1C529}"/>
              </a:ext>
            </a:extLst>
          </p:cNvPr>
          <p:cNvSpPr txBox="1"/>
          <p:nvPr/>
        </p:nvSpPr>
        <p:spPr>
          <a:xfrm>
            <a:off x="32166" y="822890"/>
            <a:ext cx="7194498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Producer</a:t>
            </a:r>
            <a:r>
              <a:rPr lang="ko-KR" altLang="en-US" sz="3200" dirty="0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사용한 데이터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2455B8-5075-0641-B15D-546DF708C83C}"/>
              </a:ext>
            </a:extLst>
          </p:cNvPr>
          <p:cNvSpPr txBox="1"/>
          <p:nvPr/>
        </p:nvSpPr>
        <p:spPr>
          <a:xfrm>
            <a:off x="7051466" y="2139424"/>
            <a:ext cx="4859828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geojson.io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마우스로 클릭한 지점의 위도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경도를 반환해줌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왼쪽 그림의 검정색 선에 대응되는 위도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경도를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json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파일로 가져옴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Producer Python Application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에서는 이 위도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경도 데이터를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while loop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통해 카프카 브로커에게 일정한 간격으로 보냄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54BACE-169B-BC4E-A0A6-235D2C71B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1493"/>
            <a:ext cx="7051466" cy="421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89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 11"/>
          <p:cNvSpPr>
            <a:spLocks noEditPoints="1"/>
          </p:cNvSpPr>
          <p:nvPr/>
        </p:nvSpPr>
        <p:spPr bwMode="auto">
          <a:xfrm flipH="1">
            <a:off x="2202290" y="2681352"/>
            <a:ext cx="214826" cy="2637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0" name="양쪽 모서리가 둥근 사각형 79">
            <a:extLst>
              <a:ext uri="{FF2B5EF4-FFF2-40B4-BE49-F238E27FC236}">
                <a16:creationId xmlns:a16="http://schemas.microsoft.com/office/drawing/2014/main" id="{5B9812BE-AABE-2B48-B704-AEB2B5C84E18}"/>
              </a:ext>
            </a:extLst>
          </p:cNvPr>
          <p:cNvSpPr/>
          <p:nvPr/>
        </p:nvSpPr>
        <p:spPr>
          <a:xfrm>
            <a:off x="353293" y="16170"/>
            <a:ext cx="11442700" cy="756138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</a:t>
            </a:r>
            <a:r>
              <a:rPr lang="en-US" altLang="ko-KR" sz="320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320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6940DD-3E42-49C2-BB6B-C4FAF8E1C529}"/>
              </a:ext>
            </a:extLst>
          </p:cNvPr>
          <p:cNvSpPr txBox="1"/>
          <p:nvPr/>
        </p:nvSpPr>
        <p:spPr>
          <a:xfrm>
            <a:off x="799041" y="1910625"/>
            <a:ext cx="10551203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엄청나게 </a:t>
            </a:r>
            <a:r>
              <a:rPr lang="en-US" altLang="ko-KR" sz="2800" dirty="0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Fancy</a:t>
            </a:r>
            <a:r>
              <a:rPr lang="ko-KR" altLang="en-US" sz="2800" dirty="0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 카프카 아키텍쳐를 구성하기는 힘들 것이다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053D2D-68C5-4B82-80A5-D88EB07F8C70}"/>
              </a:ext>
            </a:extLst>
          </p:cNvPr>
          <p:cNvSpPr txBox="1"/>
          <p:nvPr/>
        </p:nvSpPr>
        <p:spPr>
          <a:xfrm>
            <a:off x="3076274" y="3170779"/>
            <a:ext cx="7216588" cy="2478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그래도 미니 프로젝트를 처음부터 끝까지 진행하여 카프카가</a:t>
            </a:r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어떻게 돌아가는지 알아보자 </a:t>
            </a:r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88722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 11"/>
          <p:cNvSpPr>
            <a:spLocks noEditPoints="1"/>
          </p:cNvSpPr>
          <p:nvPr/>
        </p:nvSpPr>
        <p:spPr bwMode="auto">
          <a:xfrm flipH="1">
            <a:off x="2202290" y="2681352"/>
            <a:ext cx="214826" cy="2637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65F7AF-9330-41FB-A4CB-CF4785BEA9C3}"/>
              </a:ext>
            </a:extLst>
          </p:cNvPr>
          <p:cNvSpPr txBox="1"/>
          <p:nvPr/>
        </p:nvSpPr>
        <p:spPr>
          <a:xfrm>
            <a:off x="9208110" y="2490823"/>
            <a:ext cx="2420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Chapter 2</a:t>
            </a:r>
            <a:endParaRPr lang="ko-KR" altLang="en-US" sz="32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8055C5-BE35-4677-9595-A19C326DECD7}"/>
              </a:ext>
            </a:extLst>
          </p:cNvPr>
          <p:cNvSpPr txBox="1"/>
          <p:nvPr/>
        </p:nvSpPr>
        <p:spPr>
          <a:xfrm>
            <a:off x="6607796" y="3484527"/>
            <a:ext cx="47252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dirty="0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아키텍쳐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CC5537B-BCC5-49EE-AB2B-4851FB5DBA24}"/>
              </a:ext>
            </a:extLst>
          </p:cNvPr>
          <p:cNvCxnSpPr/>
          <p:nvPr/>
        </p:nvCxnSpPr>
        <p:spPr>
          <a:xfrm>
            <a:off x="5406526" y="3251443"/>
            <a:ext cx="6051176" cy="0"/>
          </a:xfrm>
          <a:prstGeom prst="line">
            <a:avLst/>
          </a:prstGeom>
          <a:ln w="57150">
            <a:solidFill>
              <a:srgbClr val="4999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75B07B0-51F8-2145-8275-1805AF9E6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152" y="4811198"/>
            <a:ext cx="3068141" cy="150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14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 11"/>
          <p:cNvSpPr>
            <a:spLocks noEditPoints="1"/>
          </p:cNvSpPr>
          <p:nvPr/>
        </p:nvSpPr>
        <p:spPr bwMode="auto">
          <a:xfrm flipH="1">
            <a:off x="2202290" y="2194336"/>
            <a:ext cx="214826" cy="2637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0" name="양쪽 모서리가 둥근 사각형 79">
            <a:extLst>
              <a:ext uri="{FF2B5EF4-FFF2-40B4-BE49-F238E27FC236}">
                <a16:creationId xmlns:a16="http://schemas.microsoft.com/office/drawing/2014/main" id="{5B9812BE-AABE-2B48-B704-AEB2B5C84E18}"/>
              </a:ext>
            </a:extLst>
          </p:cNvPr>
          <p:cNvSpPr/>
          <p:nvPr/>
        </p:nvSpPr>
        <p:spPr>
          <a:xfrm>
            <a:off x="353293" y="16170"/>
            <a:ext cx="11442700" cy="756138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아키텍쳐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636F62C-6EF6-4249-92E8-5D4A5774075E}"/>
              </a:ext>
            </a:extLst>
          </p:cNvPr>
          <p:cNvSpPr/>
          <p:nvPr/>
        </p:nvSpPr>
        <p:spPr>
          <a:xfrm>
            <a:off x="353293" y="1948071"/>
            <a:ext cx="2544417" cy="2454966"/>
          </a:xfrm>
          <a:prstGeom prst="ellipse">
            <a:avLst/>
          </a:prstGeom>
          <a:noFill/>
          <a:ln w="38100"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365D7FF-F055-7544-A603-6D9AE0C0CBC5}"/>
              </a:ext>
            </a:extLst>
          </p:cNvPr>
          <p:cNvSpPr/>
          <p:nvPr/>
        </p:nvSpPr>
        <p:spPr>
          <a:xfrm>
            <a:off x="4580737" y="1948071"/>
            <a:ext cx="2544417" cy="2454966"/>
          </a:xfrm>
          <a:prstGeom prst="ellipse">
            <a:avLst/>
          </a:prstGeom>
          <a:noFill/>
          <a:ln w="38100"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D6B0EA9-C812-F74E-8F2D-4F38821C96DA}"/>
              </a:ext>
            </a:extLst>
          </p:cNvPr>
          <p:cNvSpPr/>
          <p:nvPr/>
        </p:nvSpPr>
        <p:spPr>
          <a:xfrm>
            <a:off x="8957267" y="1948071"/>
            <a:ext cx="2544417" cy="2454966"/>
          </a:xfrm>
          <a:prstGeom prst="ellipse">
            <a:avLst/>
          </a:prstGeom>
          <a:noFill/>
          <a:ln w="38100"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32591-1872-3B45-9797-636B61726E40}"/>
              </a:ext>
            </a:extLst>
          </p:cNvPr>
          <p:cNvSpPr txBox="1"/>
          <p:nvPr/>
        </p:nvSpPr>
        <p:spPr>
          <a:xfrm>
            <a:off x="591615" y="2466642"/>
            <a:ext cx="2098406" cy="141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Producer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좌표를 브로커에게 전송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228DA0-D956-AF47-BAB3-77B568AD731E}"/>
              </a:ext>
            </a:extLst>
          </p:cNvPr>
          <p:cNvSpPr txBox="1"/>
          <p:nvPr/>
        </p:nvSpPr>
        <p:spPr>
          <a:xfrm>
            <a:off x="4803742" y="2458082"/>
            <a:ext cx="2098406" cy="141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Broker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실시간 좌표를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topic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처리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256EDB-3634-7043-B6C1-A9B8ADB12C74}"/>
              </a:ext>
            </a:extLst>
          </p:cNvPr>
          <p:cNvSpPr txBox="1"/>
          <p:nvPr/>
        </p:nvSpPr>
        <p:spPr>
          <a:xfrm>
            <a:off x="9180272" y="2194336"/>
            <a:ext cx="2098406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Consumer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Flask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이용해서 데이터를 받고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Leaflet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시각화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6C003A6B-52DF-1D4C-8748-FBA61C3D9452}"/>
              </a:ext>
            </a:extLst>
          </p:cNvPr>
          <p:cNvSpPr/>
          <p:nvPr/>
        </p:nvSpPr>
        <p:spPr>
          <a:xfrm>
            <a:off x="3210575" y="2476631"/>
            <a:ext cx="1055077" cy="1418492"/>
          </a:xfrm>
          <a:prstGeom prst="rightArrow">
            <a:avLst/>
          </a:prstGeom>
          <a:noFill/>
          <a:ln w="38100"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DE7BC07-1D6D-BC43-8518-8A0879E30EA7}"/>
              </a:ext>
            </a:extLst>
          </p:cNvPr>
          <p:cNvSpPr/>
          <p:nvPr/>
        </p:nvSpPr>
        <p:spPr>
          <a:xfrm>
            <a:off x="7513672" y="2476631"/>
            <a:ext cx="1055077" cy="1418492"/>
          </a:xfrm>
          <a:prstGeom prst="rightArrow">
            <a:avLst/>
          </a:prstGeom>
          <a:noFill/>
          <a:ln w="38100"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8801332-215B-1746-8A8B-6205191D8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874" y="4637928"/>
            <a:ext cx="3068141" cy="150816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24BEE9B-1B70-AD41-A8A0-1B3218E7D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2507" y="4549945"/>
            <a:ext cx="2889177" cy="9337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842F929-6B16-1B4F-B1FB-6982F36D0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4611" y="5545068"/>
            <a:ext cx="1339224" cy="120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02834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4999B6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ct val="150000"/>
          </a:lnSpc>
          <a:defRPr dirty="0" err="1" smtClean="0">
            <a:solidFill>
              <a:schemeClr val="bg1">
                <a:lumMod val="50000"/>
              </a:schemeClr>
            </a:solidFill>
            <a:latin typeface="나눔스퀘어 Bold" panose="020B0600000101010101" pitchFamily="50" charset="-127"/>
            <a:ea typeface="나눔스퀘어 Bold" panose="020B0600000101010101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3074</TotalTime>
  <Words>410</Words>
  <Application>Microsoft Macintosh PowerPoint</Application>
  <PresentationFormat>와이드스크린</PresentationFormat>
  <Paragraphs>69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나눔스퀘어 Bold</vt:lpstr>
      <vt:lpstr>HY엽서L</vt:lpstr>
      <vt:lpstr>Arial</vt:lpstr>
      <vt:lpstr>Candara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신보현</cp:lastModifiedBy>
  <cp:revision>154</cp:revision>
  <dcterms:created xsi:type="dcterms:W3CDTF">2020-01-13T05:39:04Z</dcterms:created>
  <dcterms:modified xsi:type="dcterms:W3CDTF">2021-01-23T05:32:28Z</dcterms:modified>
</cp:coreProperties>
</file>